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293" r:id="rId2"/>
    <p:sldId id="297" r:id="rId3"/>
    <p:sldId id="298" r:id="rId4"/>
    <p:sldId id="299" r:id="rId5"/>
    <p:sldId id="300" r:id="rId6"/>
    <p:sldId id="304" r:id="rId7"/>
    <p:sldId id="301" r:id="rId8"/>
    <p:sldId id="305" r:id="rId9"/>
    <p:sldId id="306" r:id="rId10"/>
    <p:sldId id="29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D12F07-230B-4A2C-ABA3-EDD0092E4E10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2" csCatId="accent1" phldr="1"/>
      <dgm:spPr/>
    </dgm:pt>
    <dgm:pt modelId="{DF3317C0-AD4A-4377-8E33-5511A25055FA}">
      <dgm:prSet phldrT="[Текст]" custT="1"/>
      <dgm:spPr/>
      <dgm:t>
        <a:bodyPr/>
        <a:lstStyle/>
        <a:p>
          <a:r>
            <a:rPr lang="ru-RU" sz="1400" dirty="0" smtClean="0"/>
            <a:t>Исламская </a:t>
          </a:r>
          <a:r>
            <a:rPr lang="ru-RU" sz="1400" dirty="0" smtClean="0"/>
            <a:t>финансы как учение (исламская экономика)</a:t>
          </a:r>
          <a:endParaRPr lang="ru-RU" sz="1400" dirty="0"/>
        </a:p>
      </dgm:t>
    </dgm:pt>
    <dgm:pt modelId="{6CFEEC20-1238-4C70-9B36-CBF281E2FCD4}" type="parTrans" cxnId="{7708F9FB-8B01-4A57-AE3A-3D3B5A62E3F2}">
      <dgm:prSet/>
      <dgm:spPr/>
      <dgm:t>
        <a:bodyPr/>
        <a:lstStyle/>
        <a:p>
          <a:endParaRPr lang="ru-RU"/>
        </a:p>
      </dgm:t>
    </dgm:pt>
    <dgm:pt modelId="{E4202D8D-CEB5-4602-AF55-21C8824F322D}" type="sibTrans" cxnId="{7708F9FB-8B01-4A57-AE3A-3D3B5A62E3F2}">
      <dgm:prSet/>
      <dgm:spPr/>
      <dgm:t>
        <a:bodyPr/>
        <a:lstStyle/>
        <a:p>
          <a:endParaRPr lang="ru-RU"/>
        </a:p>
      </dgm:t>
    </dgm:pt>
    <dgm:pt modelId="{FEAB4513-623B-423E-B93B-FF97C7B91A41}">
      <dgm:prSet phldrT="[Текст]" custT="1"/>
      <dgm:spPr/>
      <dgm:t>
        <a:bodyPr/>
        <a:lstStyle/>
        <a:p>
          <a:r>
            <a:rPr lang="ru-RU" sz="1400" dirty="0" smtClean="0"/>
            <a:t>Исламские финансы как часть хозяйственной системы</a:t>
          </a:r>
          <a:endParaRPr lang="ru-RU" sz="1400" dirty="0"/>
        </a:p>
      </dgm:t>
    </dgm:pt>
    <dgm:pt modelId="{7CCBA294-B1A0-40BE-AD58-7F5ACBC49EE6}" type="parTrans" cxnId="{0E30932F-87FB-447E-AD34-15C4238C5431}">
      <dgm:prSet/>
      <dgm:spPr/>
      <dgm:t>
        <a:bodyPr/>
        <a:lstStyle/>
        <a:p>
          <a:endParaRPr lang="ru-RU"/>
        </a:p>
      </dgm:t>
    </dgm:pt>
    <dgm:pt modelId="{8AFFD8D6-0CD5-4F18-9BB6-4AD6989DB593}" type="sibTrans" cxnId="{0E30932F-87FB-447E-AD34-15C4238C5431}">
      <dgm:prSet/>
      <dgm:spPr/>
      <dgm:t>
        <a:bodyPr/>
        <a:lstStyle/>
        <a:p>
          <a:endParaRPr lang="ru-RU"/>
        </a:p>
      </dgm:t>
    </dgm:pt>
    <dgm:pt modelId="{203C20AC-00CC-462F-8887-9C8B3EA0A948}">
      <dgm:prSet phldrT="[Текст]" custT="1"/>
      <dgm:spPr/>
      <dgm:t>
        <a:bodyPr/>
        <a:lstStyle/>
        <a:p>
          <a:r>
            <a:rPr lang="ru-RU" sz="1400" dirty="0" smtClean="0"/>
            <a:t>Исламские финансы как </a:t>
          </a:r>
          <a:r>
            <a:rPr lang="ru-RU" sz="1400" dirty="0" smtClean="0"/>
            <a:t>набор практик</a:t>
          </a:r>
          <a:endParaRPr lang="ru-RU" sz="1400" dirty="0"/>
        </a:p>
      </dgm:t>
    </dgm:pt>
    <dgm:pt modelId="{EE22911F-3BF5-4302-AD3B-553B84B702A5}" type="parTrans" cxnId="{D631015B-4D44-4D59-89EC-BF0AEE533FE7}">
      <dgm:prSet/>
      <dgm:spPr/>
      <dgm:t>
        <a:bodyPr/>
        <a:lstStyle/>
        <a:p>
          <a:endParaRPr lang="ru-RU"/>
        </a:p>
      </dgm:t>
    </dgm:pt>
    <dgm:pt modelId="{7DE52519-D14B-47E5-9122-F2422275B9BA}" type="sibTrans" cxnId="{D631015B-4D44-4D59-89EC-BF0AEE533FE7}">
      <dgm:prSet/>
      <dgm:spPr/>
      <dgm:t>
        <a:bodyPr/>
        <a:lstStyle/>
        <a:p>
          <a:endParaRPr lang="ru-RU"/>
        </a:p>
      </dgm:t>
    </dgm:pt>
    <dgm:pt modelId="{8DA4813C-D0E2-4137-B4D3-ECC2D2DE6E4A}" type="pres">
      <dgm:prSet presAssocID="{9FD12F07-230B-4A2C-ABA3-EDD0092E4E10}" presName="linearFlow" presStyleCnt="0">
        <dgm:presLayoutVars>
          <dgm:dir/>
          <dgm:resizeHandles val="exact"/>
        </dgm:presLayoutVars>
      </dgm:prSet>
      <dgm:spPr/>
    </dgm:pt>
    <dgm:pt modelId="{AE1A960E-975D-4044-9A01-61A10636D75E}" type="pres">
      <dgm:prSet presAssocID="{DF3317C0-AD4A-4377-8E33-5511A25055FA}" presName="comp" presStyleCnt="0"/>
      <dgm:spPr/>
    </dgm:pt>
    <dgm:pt modelId="{240769D7-A62E-480C-896F-8C6575B9ADFD}" type="pres">
      <dgm:prSet presAssocID="{DF3317C0-AD4A-4377-8E33-5511A25055FA}" presName="rect2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E57A7F-2239-43ED-9753-348F08834767}" type="pres">
      <dgm:prSet presAssocID="{DF3317C0-AD4A-4377-8E33-5511A25055FA}" presName="rect1" presStyleLbl="ln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B9D3EAA-16C2-43E7-9B0E-C2F2E8415FCB}" type="pres">
      <dgm:prSet presAssocID="{E4202D8D-CEB5-4602-AF55-21C8824F322D}" presName="sibTrans" presStyleCnt="0"/>
      <dgm:spPr/>
    </dgm:pt>
    <dgm:pt modelId="{60A429A3-2ECA-4280-A069-4B6B88678A80}" type="pres">
      <dgm:prSet presAssocID="{FEAB4513-623B-423E-B93B-FF97C7B91A41}" presName="comp" presStyleCnt="0"/>
      <dgm:spPr/>
    </dgm:pt>
    <dgm:pt modelId="{BC4655F4-2AC9-407D-A60E-F9768A795E40}" type="pres">
      <dgm:prSet presAssocID="{FEAB4513-623B-423E-B93B-FF97C7B91A41}" presName="rect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7BF0F1-58F0-4729-9AE9-A2BDFC692C75}" type="pres">
      <dgm:prSet presAssocID="{FEAB4513-623B-423E-B93B-FF97C7B91A41}" presName="rect1" presStyleLbl="ln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BE1EEEB-166F-41E0-B7C5-717DBA310A51}" type="pres">
      <dgm:prSet presAssocID="{8AFFD8D6-0CD5-4F18-9BB6-4AD6989DB593}" presName="sibTrans" presStyleCnt="0"/>
      <dgm:spPr/>
    </dgm:pt>
    <dgm:pt modelId="{71D44191-6DC2-438A-A9DD-E9241547BCEB}" type="pres">
      <dgm:prSet presAssocID="{203C20AC-00CC-462F-8887-9C8B3EA0A948}" presName="comp" presStyleCnt="0"/>
      <dgm:spPr/>
    </dgm:pt>
    <dgm:pt modelId="{09544E95-5A7F-4539-BB42-0554AA42ED64}" type="pres">
      <dgm:prSet presAssocID="{203C20AC-00CC-462F-8887-9C8B3EA0A948}" presName="rect2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6518C-D9F2-46AC-A05D-5112FF92C757}" type="pres">
      <dgm:prSet presAssocID="{203C20AC-00CC-462F-8887-9C8B3EA0A948}" presName="rect1" presStyleLbl="ln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FB876959-5C12-47AB-B94B-A3565D103A74}" type="presOf" srcId="{DF3317C0-AD4A-4377-8E33-5511A25055FA}" destId="{240769D7-A62E-480C-896F-8C6575B9ADFD}" srcOrd="0" destOrd="0" presId="urn:microsoft.com/office/officeart/2008/layout/AlternatingPictureBlocks"/>
    <dgm:cxn modelId="{0E30932F-87FB-447E-AD34-15C4238C5431}" srcId="{9FD12F07-230B-4A2C-ABA3-EDD0092E4E10}" destId="{FEAB4513-623B-423E-B93B-FF97C7B91A41}" srcOrd="1" destOrd="0" parTransId="{7CCBA294-B1A0-40BE-AD58-7F5ACBC49EE6}" sibTransId="{8AFFD8D6-0CD5-4F18-9BB6-4AD6989DB593}"/>
    <dgm:cxn modelId="{52020AD2-B13E-4FD8-9EB7-67F528A8BC15}" type="presOf" srcId="{FEAB4513-623B-423E-B93B-FF97C7B91A41}" destId="{BC4655F4-2AC9-407D-A60E-F9768A795E40}" srcOrd="0" destOrd="0" presId="urn:microsoft.com/office/officeart/2008/layout/AlternatingPictureBlocks"/>
    <dgm:cxn modelId="{31E3E07C-6873-41FA-A770-8BB8E939EC89}" type="presOf" srcId="{9FD12F07-230B-4A2C-ABA3-EDD0092E4E10}" destId="{8DA4813C-D0E2-4137-B4D3-ECC2D2DE6E4A}" srcOrd="0" destOrd="0" presId="urn:microsoft.com/office/officeart/2008/layout/AlternatingPictureBlocks"/>
    <dgm:cxn modelId="{11F951E5-38AC-414F-8591-1407E28B9BC1}" type="presOf" srcId="{203C20AC-00CC-462F-8887-9C8B3EA0A948}" destId="{09544E95-5A7F-4539-BB42-0554AA42ED64}" srcOrd="0" destOrd="0" presId="urn:microsoft.com/office/officeart/2008/layout/AlternatingPictureBlocks"/>
    <dgm:cxn modelId="{D631015B-4D44-4D59-89EC-BF0AEE533FE7}" srcId="{9FD12F07-230B-4A2C-ABA3-EDD0092E4E10}" destId="{203C20AC-00CC-462F-8887-9C8B3EA0A948}" srcOrd="2" destOrd="0" parTransId="{EE22911F-3BF5-4302-AD3B-553B84B702A5}" sibTransId="{7DE52519-D14B-47E5-9122-F2422275B9BA}"/>
    <dgm:cxn modelId="{7708F9FB-8B01-4A57-AE3A-3D3B5A62E3F2}" srcId="{9FD12F07-230B-4A2C-ABA3-EDD0092E4E10}" destId="{DF3317C0-AD4A-4377-8E33-5511A25055FA}" srcOrd="0" destOrd="0" parTransId="{6CFEEC20-1238-4C70-9B36-CBF281E2FCD4}" sibTransId="{E4202D8D-CEB5-4602-AF55-21C8824F322D}"/>
    <dgm:cxn modelId="{A5D2CA8C-DEF2-4153-930C-A98B4D585263}" type="presParOf" srcId="{8DA4813C-D0E2-4137-B4D3-ECC2D2DE6E4A}" destId="{AE1A960E-975D-4044-9A01-61A10636D75E}" srcOrd="0" destOrd="0" presId="urn:microsoft.com/office/officeart/2008/layout/AlternatingPictureBlocks"/>
    <dgm:cxn modelId="{76190F3E-8BBF-4DC1-89D9-783B6AF78742}" type="presParOf" srcId="{AE1A960E-975D-4044-9A01-61A10636D75E}" destId="{240769D7-A62E-480C-896F-8C6575B9ADFD}" srcOrd="0" destOrd="0" presId="urn:microsoft.com/office/officeart/2008/layout/AlternatingPictureBlocks"/>
    <dgm:cxn modelId="{5BE8FF07-46B4-453B-B597-F349F7E2BFA6}" type="presParOf" srcId="{AE1A960E-975D-4044-9A01-61A10636D75E}" destId="{B6E57A7F-2239-43ED-9753-348F08834767}" srcOrd="1" destOrd="0" presId="urn:microsoft.com/office/officeart/2008/layout/AlternatingPictureBlocks"/>
    <dgm:cxn modelId="{37662D57-9F74-495F-9898-13C0003D92CC}" type="presParOf" srcId="{8DA4813C-D0E2-4137-B4D3-ECC2D2DE6E4A}" destId="{6B9D3EAA-16C2-43E7-9B0E-C2F2E8415FCB}" srcOrd="1" destOrd="0" presId="urn:microsoft.com/office/officeart/2008/layout/AlternatingPictureBlocks"/>
    <dgm:cxn modelId="{81127518-6408-4165-A7F5-660EB201025C}" type="presParOf" srcId="{8DA4813C-D0E2-4137-B4D3-ECC2D2DE6E4A}" destId="{60A429A3-2ECA-4280-A069-4B6B88678A80}" srcOrd="2" destOrd="0" presId="urn:microsoft.com/office/officeart/2008/layout/AlternatingPictureBlocks"/>
    <dgm:cxn modelId="{39EEAC0A-3062-4A51-B90D-FFE1315EF293}" type="presParOf" srcId="{60A429A3-2ECA-4280-A069-4B6B88678A80}" destId="{BC4655F4-2AC9-407D-A60E-F9768A795E40}" srcOrd="0" destOrd="0" presId="urn:microsoft.com/office/officeart/2008/layout/AlternatingPictureBlocks"/>
    <dgm:cxn modelId="{69935195-E655-4FEB-80A6-C1653290ED75}" type="presParOf" srcId="{60A429A3-2ECA-4280-A069-4B6B88678A80}" destId="{F97BF0F1-58F0-4729-9AE9-A2BDFC692C75}" srcOrd="1" destOrd="0" presId="urn:microsoft.com/office/officeart/2008/layout/AlternatingPictureBlocks"/>
    <dgm:cxn modelId="{F77A5703-7691-4C17-8744-9FE2CCD47DC0}" type="presParOf" srcId="{8DA4813C-D0E2-4137-B4D3-ECC2D2DE6E4A}" destId="{CBE1EEEB-166F-41E0-B7C5-717DBA310A51}" srcOrd="3" destOrd="0" presId="urn:microsoft.com/office/officeart/2008/layout/AlternatingPictureBlocks"/>
    <dgm:cxn modelId="{4DA67DCB-0B80-49DE-8853-719E62EF1166}" type="presParOf" srcId="{8DA4813C-D0E2-4137-B4D3-ECC2D2DE6E4A}" destId="{71D44191-6DC2-438A-A9DD-E9241547BCEB}" srcOrd="4" destOrd="0" presId="urn:microsoft.com/office/officeart/2008/layout/AlternatingPictureBlocks"/>
    <dgm:cxn modelId="{82882F2F-45CF-474C-A651-C71F908463A0}" type="presParOf" srcId="{71D44191-6DC2-438A-A9DD-E9241547BCEB}" destId="{09544E95-5A7F-4539-BB42-0554AA42ED64}" srcOrd="0" destOrd="0" presId="urn:microsoft.com/office/officeart/2008/layout/AlternatingPictureBlocks"/>
    <dgm:cxn modelId="{24C4931B-126F-46F1-96B3-B91411914B74}" type="presParOf" srcId="{71D44191-6DC2-438A-A9DD-E9241547BCEB}" destId="{22D6518C-D9F2-46AC-A05D-5112FF92C757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769D7-A62E-480C-896F-8C6575B9ADFD}">
      <dsp:nvSpPr>
        <dsp:cNvPr id="0" name=""/>
        <dsp:cNvSpPr/>
      </dsp:nvSpPr>
      <dsp:spPr>
        <a:xfrm>
          <a:off x="2413993" y="1398"/>
          <a:ext cx="2192156" cy="991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Исламская </a:t>
          </a:r>
          <a:r>
            <a:rPr lang="ru-RU" sz="1400" kern="1200" dirty="0" smtClean="0"/>
            <a:t>финансы как учение (исламская экономика)</a:t>
          </a:r>
          <a:endParaRPr lang="ru-RU" sz="1400" kern="1200" dirty="0"/>
        </a:p>
      </dsp:txBody>
      <dsp:txXfrm>
        <a:off x="2413993" y="1398"/>
        <a:ext cx="2192156" cy="991477"/>
      </dsp:txXfrm>
    </dsp:sp>
    <dsp:sp modelId="{B6E57A7F-2239-43ED-9753-348F08834767}">
      <dsp:nvSpPr>
        <dsp:cNvPr id="0" name=""/>
        <dsp:cNvSpPr/>
      </dsp:nvSpPr>
      <dsp:spPr>
        <a:xfrm>
          <a:off x="1334275" y="1398"/>
          <a:ext cx="981562" cy="99147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4655F4-2AC9-407D-A60E-F9768A795E40}">
      <dsp:nvSpPr>
        <dsp:cNvPr id="0" name=""/>
        <dsp:cNvSpPr/>
      </dsp:nvSpPr>
      <dsp:spPr>
        <a:xfrm>
          <a:off x="1334275" y="1156469"/>
          <a:ext cx="2192156" cy="991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Исламские финансы как часть хозяйственной системы</a:t>
          </a:r>
          <a:endParaRPr lang="ru-RU" sz="1400" kern="1200" dirty="0"/>
        </a:p>
      </dsp:txBody>
      <dsp:txXfrm>
        <a:off x="1334275" y="1156469"/>
        <a:ext cx="2192156" cy="991477"/>
      </dsp:txXfrm>
    </dsp:sp>
    <dsp:sp modelId="{F97BF0F1-58F0-4729-9AE9-A2BDFC692C75}">
      <dsp:nvSpPr>
        <dsp:cNvPr id="0" name=""/>
        <dsp:cNvSpPr/>
      </dsp:nvSpPr>
      <dsp:spPr>
        <a:xfrm>
          <a:off x="3624587" y="1156469"/>
          <a:ext cx="981562" cy="99147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544E95-5A7F-4539-BB42-0554AA42ED64}">
      <dsp:nvSpPr>
        <dsp:cNvPr id="0" name=""/>
        <dsp:cNvSpPr/>
      </dsp:nvSpPr>
      <dsp:spPr>
        <a:xfrm>
          <a:off x="2413993" y="2311540"/>
          <a:ext cx="2192156" cy="991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Исламские финансы как </a:t>
          </a:r>
          <a:r>
            <a:rPr lang="ru-RU" sz="1400" kern="1200" dirty="0" smtClean="0"/>
            <a:t>набор практик</a:t>
          </a:r>
          <a:endParaRPr lang="ru-RU" sz="1400" kern="1200" dirty="0"/>
        </a:p>
      </dsp:txBody>
      <dsp:txXfrm>
        <a:off x="2413993" y="2311540"/>
        <a:ext cx="2192156" cy="991477"/>
      </dsp:txXfrm>
    </dsp:sp>
    <dsp:sp modelId="{22D6518C-D9F2-46AC-A05D-5112FF92C757}">
      <dsp:nvSpPr>
        <dsp:cNvPr id="0" name=""/>
        <dsp:cNvSpPr/>
      </dsp:nvSpPr>
      <dsp:spPr>
        <a:xfrm>
          <a:off x="1334275" y="2311540"/>
          <a:ext cx="981562" cy="99147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Лекторий Института экономики, финансов и бизнеса БашГУ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801577-6AD6-4E37-B7CC-81B745752DBD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Лекторий Института экономики, финансов и бизнеса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AD78D0-BF86-4946-AD60-D4F44E8801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1249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ru-RU" smtClean="0"/>
              <a:t>Лекторий Института экономики, финансов и бизнеса БашГУ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1462D-2512-44DA-99E2-C110FB4200B5}" type="datetimeFigureOut">
              <a:rPr lang="ru-RU" smtClean="0"/>
              <a:t>31.10.2018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smtClean="0"/>
              <a:t>Лекторий Института экономики, финансов и бизнеса БашГУ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E8B3B-871F-4697-A550-80435CAA1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97769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532207-176A-445D-98A0-9658A8A4A286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53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B0D61-EE28-41A5-85DA-E069753D40F0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DFD2-0962-4B83-AC27-0F6140B8A7FE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EFDB3-85F2-4253-BFFA-D5C5879FEDF7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515D8-045A-43BE-891C-4386C36E5622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B1565-E7A8-4C85-857A-529B18CC707F}" type="datetime1">
              <a:rPr lang="ru-RU" smtClean="0"/>
              <a:t>31.10.2018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DBBC7-4C88-4898-9814-F377DE654D6F}" type="datetime1">
              <a:rPr lang="ru-RU" smtClean="0"/>
              <a:t>31.10.2018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1F68E-7FAA-4951-A2C8-3099FC493D2D}" type="datetime1">
              <a:rPr lang="ru-RU" smtClean="0"/>
              <a:t>31.10.2018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7AE8-B2FB-4E0C-B1A3-EA76B00962D9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5A767-1AFD-4E1C-81DA-FBEC35A59722}" type="datetime1">
              <a:rPr lang="ru-RU" smtClean="0"/>
              <a:t>31.10.2018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3328B-7150-4886-9B46-508A1D395A25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7DDF7-CF42-4A98-A92A-5C477D14D770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B70428A-182C-4569-92F9-EFFD978BF587}" type="datetime1">
              <a:rPr lang="ru-RU" smtClean="0"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F0E571F-FE3C-4420-A28E-CB03AE49D9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29767"/>
            <a:ext cx="7848600" cy="1927225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de-DE" sz="1600" dirty="0">
                <a:solidFill>
                  <a:schemeClr val="bg1">
                    <a:lumMod val="65000"/>
                  </a:schemeClr>
                </a:solidFill>
              </a:rPr>
              <a:t>SECTION REPORT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СЕКЦИОННЫЙ ДОКЛАД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501008"/>
            <a:ext cx="8568952" cy="2220044"/>
          </a:xfrm>
        </p:spPr>
        <p:txBody>
          <a:bodyPr rtlCol="0">
            <a:normAutofit/>
          </a:bodyPr>
          <a:lstStyle/>
          <a:p>
            <a:pPr algn="ctr">
              <a:defRPr/>
            </a:pPr>
            <a:r>
              <a:rPr lang="ru-RU" sz="2600" b="1" dirty="0"/>
              <a:t>ВОЗМОЖНОСТИ РЕАЛИЗАЦИИ</a:t>
            </a:r>
          </a:p>
          <a:p>
            <a:pPr algn="ctr">
              <a:defRPr/>
            </a:pPr>
            <a:r>
              <a:rPr lang="ru-RU" sz="2600" b="1" dirty="0" smtClean="0"/>
              <a:t>ИСЛАМСКОГО БАНКИНГА В РОССИИ</a:t>
            </a:r>
            <a:endParaRPr lang="ru-RU" sz="2600" b="1" dirty="0" smtClean="0"/>
          </a:p>
          <a:p>
            <a:pPr algn="r">
              <a:defRPr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Секция </a:t>
            </a: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«Практика исламских финансов</a:t>
            </a:r>
          </a:p>
          <a:p>
            <a:pPr algn="r">
              <a:defRPr/>
            </a:pPr>
            <a:r>
              <a:rPr lang="ru-RU" dirty="0" smtClean="0">
                <a:solidFill>
                  <a:schemeClr val="bg1">
                    <a:lumMod val="65000"/>
                  </a:schemeClr>
                </a:solidFill>
              </a:rPr>
              <a:t>в Российской Федерации: опыт и тенденции»</a:t>
            </a:r>
          </a:p>
          <a:p>
            <a:pPr algn="r">
              <a:defRPr/>
            </a:pPr>
            <a:r>
              <a:rPr lang="ru-RU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31 октября 2018 г.</a:t>
            </a:r>
            <a:endParaRPr lang="ru-RU" sz="1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Рисунок 3" descr="http://bashedu.ru/sites/default/files/uploads/1/image/logobsu1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25" y="877999"/>
            <a:ext cx="1368549" cy="13685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364" name="Номер слайда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DE5C458-8117-42C7-ABB3-AB0D0972188F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>
              <a:cs typeface="Arial" charset="0"/>
            </a:endParaRPr>
          </a:p>
        </p:txBody>
      </p:sp>
      <p:sp>
        <p:nvSpPr>
          <p:cNvPr id="15365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mtClean="0">
                <a:cs typeface="Arial" charset="0"/>
              </a:rPr>
              <a:t>ИНЭФБ БашГУ</a:t>
            </a:r>
            <a:endParaRPr lang="ru-RU" dirty="0">
              <a:cs typeface="Arial" charset="0"/>
            </a:endParaRPr>
          </a:p>
        </p:txBody>
      </p:sp>
      <p:pic>
        <p:nvPicPr>
          <p:cNvPr id="65538" name="Picture 2" descr="http://inefb.ru/images/oformlenie/ikonki/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351" y="877999"/>
            <a:ext cx="4551729" cy="978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0" name="Picture 4" descr="http://www.xn--80aaahnbrbbrjjesbtarxdhady3b5nmb.xn--p1ai/img/BashG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9645" y="866414"/>
            <a:ext cx="1255046" cy="136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749741" y="5721052"/>
            <a:ext cx="78549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70000" lnSpcReduction="2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Arial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100000"/>
              <a:buFont typeface="Arial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Ишмухаметов Наиль Салаватович,</a:t>
            </a:r>
            <a:endParaRPr lang="ru-RU" dirty="0"/>
          </a:p>
          <a:p>
            <a:r>
              <a:rPr lang="ru-RU" dirty="0"/>
              <a:t>к</a:t>
            </a:r>
            <a:r>
              <a:rPr lang="ru-RU" dirty="0" smtClean="0"/>
              <a:t>.э.н., доцент, зам. зав. </a:t>
            </a:r>
            <a:r>
              <a:rPr lang="ru-RU" dirty="0" smtClean="0"/>
              <a:t>кафедрой </a:t>
            </a:r>
            <a:r>
              <a:rPr lang="ru-RU" dirty="0" smtClean="0"/>
              <a:t>общей </a:t>
            </a:r>
            <a:r>
              <a:rPr lang="ru-RU" dirty="0"/>
              <a:t>экономической </a:t>
            </a:r>
            <a:r>
              <a:rPr lang="ru-RU" dirty="0" smtClean="0"/>
              <a:t>теории ИНЭФБ,</a:t>
            </a:r>
          </a:p>
          <a:p>
            <a:r>
              <a:rPr lang="ru-RU" dirty="0" smtClean="0"/>
              <a:t>ФГБОУ ВО «Башкирский государственный университет», г. Уфа</a:t>
            </a:r>
          </a:p>
        </p:txBody>
      </p:sp>
    </p:spTree>
    <p:extLst>
      <p:ext uri="{BB962C8B-B14F-4D97-AF65-F5344CB8AC3E}">
        <p14:creationId xmlns:p14="http://schemas.microsoft.com/office/powerpoint/2010/main" val="586627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Исламский банкинг – часть более широкого понятия «исламские финансы»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Исламские финансы есть </a:t>
            </a:r>
            <a:r>
              <a:rPr lang="ru-RU" dirty="0" smtClean="0"/>
              <a:t>множество </a:t>
            </a:r>
            <a:r>
              <a:rPr lang="ru-RU" dirty="0"/>
              <a:t>финансовых </a:t>
            </a:r>
            <a:r>
              <a:rPr lang="ru-RU" dirty="0"/>
              <a:t>услуг, </a:t>
            </a:r>
            <a:r>
              <a:rPr lang="ru-RU" dirty="0" smtClean="0"/>
              <a:t>предлагаемых банковскими и небанковскими финансовыми организациями согласно исламским принципам финансово-экономической деятельности.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AutoShape 2" descr="Картинки по запросу финансовый «ликбез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065994458"/>
              </p:ext>
            </p:extLst>
          </p:nvPr>
        </p:nvGraphicFramePr>
        <p:xfrm>
          <a:off x="1835696" y="3356992"/>
          <a:ext cx="5940425" cy="330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9111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indent="444500" algn="ctr"/>
            <a:r>
              <a:rPr lang="ru-RU" sz="2400" b="1" dirty="0" smtClean="0"/>
              <a:t>Исламский банкинг – партнерский банкинг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9928"/>
            <a:ext cx="8229600" cy="4599391"/>
          </a:xfrm>
        </p:spPr>
        <p:txBody>
          <a:bodyPr>
            <a:normAutofit lnSpcReduction="10000"/>
          </a:bodyPr>
          <a:lstStyle/>
          <a:p>
            <a:pPr marL="0" indent="444500" algn="just">
              <a:buNone/>
            </a:pPr>
            <a:r>
              <a:rPr lang="ru-RU" dirty="0" smtClean="0"/>
              <a:t>Рассмотрим:</a:t>
            </a:r>
          </a:p>
          <a:p>
            <a:pPr marL="0" indent="444500" algn="just">
              <a:buNone/>
            </a:pPr>
            <a:r>
              <a:rPr lang="ru-RU" dirty="0" smtClean="0"/>
              <a:t>1) основные </a:t>
            </a:r>
            <a:r>
              <a:rPr lang="ru-RU" dirty="0"/>
              <a:t>уроки отечественного опыта функционирования исламских финансовых институтов, </a:t>
            </a:r>
            <a:r>
              <a:rPr lang="ru-RU" dirty="0" smtClean="0"/>
              <a:t>работавших (работающих) </a:t>
            </a:r>
            <a:r>
              <a:rPr lang="ru-RU" dirty="0"/>
              <a:t>на принципах </a:t>
            </a:r>
            <a:r>
              <a:rPr lang="ru-RU" dirty="0" smtClean="0"/>
              <a:t>исламского </a:t>
            </a:r>
            <a:r>
              <a:rPr lang="ru-RU" dirty="0"/>
              <a:t>банкинга, проблемы внедрения международных стандартов </a:t>
            </a:r>
            <a:r>
              <a:rPr lang="ru-RU" dirty="0" smtClean="0"/>
              <a:t>исламской финансовой деятельности;</a:t>
            </a:r>
          </a:p>
          <a:p>
            <a:pPr marL="0" indent="444500" algn="just">
              <a:buNone/>
            </a:pPr>
            <a:r>
              <a:rPr lang="ru-RU" dirty="0" smtClean="0"/>
              <a:t>2) наиболее </a:t>
            </a:r>
            <a:r>
              <a:rPr lang="ru-RU" dirty="0"/>
              <a:t>приемлемые, по </a:t>
            </a:r>
            <a:r>
              <a:rPr lang="ru-RU" dirty="0" smtClean="0"/>
              <a:t>нашему мнению, </a:t>
            </a:r>
            <a:r>
              <a:rPr lang="ru-RU" dirty="0"/>
              <a:t>варианты реализации партнерского банкинга в </a:t>
            </a:r>
            <a:r>
              <a:rPr lang="ru-RU" dirty="0" smtClean="0"/>
              <a:t>России (в </a:t>
            </a:r>
            <a:r>
              <a:rPr lang="ru-RU" dirty="0"/>
              <a:t>частности, путем создания </a:t>
            </a:r>
            <a:r>
              <a:rPr lang="ru-RU" b="1" dirty="0"/>
              <a:t>отдельного вида некредитных финансовых организаций </a:t>
            </a:r>
            <a:r>
              <a:rPr lang="ru-RU" dirty="0"/>
              <a:t>параллельно с развитием формата «партнерского окна» коммерческого </a:t>
            </a:r>
            <a:r>
              <a:rPr lang="ru-RU" dirty="0" smtClean="0"/>
              <a:t>банка).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095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Исламский </a:t>
            </a:r>
            <a:r>
              <a:rPr lang="ru-RU" sz="2400" b="1" dirty="0" smtClean="0"/>
              <a:t>банкинг – молодое явление?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Широко распространенная в мире система </a:t>
            </a:r>
            <a:r>
              <a:rPr lang="ru-RU" dirty="0" smtClean="0"/>
              <a:t>исламского банкинга в </a:t>
            </a:r>
            <a:r>
              <a:rPr lang="ru-RU" dirty="0"/>
              <a:t>своей теоретической базе является относительно молодым </a:t>
            </a:r>
            <a:r>
              <a:rPr lang="ru-RU" dirty="0" smtClean="0"/>
              <a:t>явлением.</a:t>
            </a:r>
          </a:p>
          <a:p>
            <a:pPr marL="0" indent="0" algn="ctr">
              <a:buNone/>
            </a:pPr>
            <a:r>
              <a:rPr lang="ru-RU" dirty="0" smtClean="0"/>
              <a:t>Однако </a:t>
            </a:r>
            <a:r>
              <a:rPr lang="ru-RU" dirty="0"/>
              <a:t>в трактовке возраста данного феномена присутствует один нюанс: теоретические разработки в области исламских финансов, изложенные на арабском языке, известны довольно давно и насчитывают многовековую историю, но стали доступны мировой общественности лишь после перевода на английский язык (начиная с 1940-х гг</a:t>
            </a:r>
            <a:r>
              <a:rPr lang="ru-RU" dirty="0" smtClean="0"/>
              <a:t>.)</a:t>
            </a:r>
          </a:p>
          <a:p>
            <a:pPr marL="0" indent="0" algn="just">
              <a:buNone/>
            </a:pPr>
            <a:r>
              <a:rPr lang="ru-RU" sz="1500" dirty="0" smtClean="0"/>
              <a:t>1</a:t>
            </a:r>
            <a:r>
              <a:rPr lang="en-US" sz="1500" dirty="0" smtClean="0"/>
              <a:t>.</a:t>
            </a:r>
            <a:r>
              <a:rPr lang="ru-RU" sz="1500" dirty="0" smtClean="0"/>
              <a:t> </a:t>
            </a:r>
            <a:r>
              <a:rPr lang="en-US" sz="1500" dirty="0" err="1" smtClean="0"/>
              <a:t>Cengiz</a:t>
            </a:r>
            <a:r>
              <a:rPr lang="en-US" sz="1500" dirty="0" smtClean="0"/>
              <a:t> </a:t>
            </a:r>
            <a:r>
              <a:rPr lang="en-US" sz="1500" dirty="0" err="1"/>
              <a:t>Erol</a:t>
            </a:r>
            <a:r>
              <a:rPr lang="en-US" sz="1500" dirty="0"/>
              <a:t>, </a:t>
            </a:r>
            <a:r>
              <a:rPr lang="en-US" sz="1500" dirty="0" err="1"/>
              <a:t>Radi</a:t>
            </a:r>
            <a:r>
              <a:rPr lang="en-US" sz="1500" dirty="0"/>
              <a:t> El-</a:t>
            </a:r>
            <a:r>
              <a:rPr lang="en-US" sz="1500" dirty="0" err="1"/>
              <a:t>Bdour</a:t>
            </a:r>
            <a:r>
              <a:rPr lang="en-US" sz="1500" dirty="0"/>
              <a:t>, (</a:t>
            </a:r>
            <a:r>
              <a:rPr lang="en-US" sz="1500" b="1" dirty="0"/>
              <a:t>1989</a:t>
            </a:r>
            <a:r>
              <a:rPr lang="en-US" sz="1500" dirty="0"/>
              <a:t>) "Attitudes, </a:t>
            </a:r>
            <a:r>
              <a:rPr lang="en-US" sz="1500" dirty="0" err="1"/>
              <a:t>Behaviour</a:t>
            </a:r>
            <a:r>
              <a:rPr lang="en-US" sz="1500" dirty="0"/>
              <a:t>, and Patronage Factors of Bank Customers towards Islamic Banks", International Journal of Bank Marketing, Vol. 7 </a:t>
            </a:r>
            <a:r>
              <a:rPr lang="en-US" sz="1500" dirty="0" err="1"/>
              <a:t>Iss</a:t>
            </a:r>
            <a:r>
              <a:rPr lang="en-US" sz="1500" dirty="0"/>
              <a:t>: 6, pp. 31–37</a:t>
            </a:r>
          </a:p>
          <a:p>
            <a:pPr marL="0" indent="0" algn="just">
              <a:buNone/>
            </a:pPr>
            <a:r>
              <a:rPr lang="ru-RU" sz="1500" dirty="0" smtClean="0"/>
              <a:t>2</a:t>
            </a:r>
            <a:r>
              <a:rPr lang="en-US" sz="1500" dirty="0" smtClean="0"/>
              <a:t>.</a:t>
            </a:r>
            <a:r>
              <a:rPr lang="ru-RU" sz="1500" dirty="0" smtClean="0"/>
              <a:t> </a:t>
            </a:r>
            <a:r>
              <a:rPr lang="en-US" sz="1500" dirty="0" smtClean="0"/>
              <a:t>Siddiqui</a:t>
            </a:r>
            <a:r>
              <a:rPr lang="en-US" sz="1500" dirty="0"/>
              <a:t>, </a:t>
            </a:r>
            <a:r>
              <a:rPr lang="en-US" sz="1500" dirty="0" err="1"/>
              <a:t>Naeem</a:t>
            </a:r>
            <a:r>
              <a:rPr lang="en-US" sz="1500" dirty="0"/>
              <a:t>. "</a:t>
            </a:r>
            <a:r>
              <a:rPr lang="en-US" sz="1500" dirty="0" err="1"/>
              <a:t>Islami</a:t>
            </a:r>
            <a:r>
              <a:rPr lang="en-US" sz="1500" dirty="0"/>
              <a:t> </a:t>
            </a:r>
            <a:r>
              <a:rPr lang="en-US" sz="1500" dirty="0" err="1"/>
              <a:t>usul</a:t>
            </a:r>
            <a:r>
              <a:rPr lang="en-US" sz="1500" dirty="0"/>
              <a:t> par banking" (Banking according to Islamic principles) </a:t>
            </a:r>
            <a:r>
              <a:rPr lang="en-US" sz="1500" dirty="0" err="1"/>
              <a:t>Chiragh</a:t>
            </a:r>
            <a:r>
              <a:rPr lang="en-US" sz="1500" dirty="0"/>
              <a:t>-e-Rah (Karachi) 1(11), November </a:t>
            </a:r>
            <a:r>
              <a:rPr lang="en-US" sz="1500" b="1" dirty="0"/>
              <a:t>1948</a:t>
            </a:r>
            <a:r>
              <a:rPr lang="en-US" sz="1500" dirty="0"/>
              <a:t>: 60-64</a:t>
            </a:r>
          </a:p>
          <a:p>
            <a:pPr marL="0" indent="0" algn="just">
              <a:buNone/>
            </a:pPr>
            <a:r>
              <a:rPr lang="ru-RU" sz="1500" dirty="0" smtClean="0"/>
              <a:t>3</a:t>
            </a:r>
            <a:r>
              <a:rPr lang="en-US" sz="1500" dirty="0" smtClean="0"/>
              <a:t>.</a:t>
            </a:r>
            <a:r>
              <a:rPr lang="ru-RU" sz="1500" dirty="0" smtClean="0"/>
              <a:t> </a:t>
            </a:r>
            <a:r>
              <a:rPr lang="en-US" sz="1500" dirty="0" smtClean="0"/>
              <a:t>Wilson</a:t>
            </a:r>
            <a:r>
              <a:rPr lang="en-US" sz="1500" dirty="0"/>
              <a:t>, R. (</a:t>
            </a:r>
            <a:r>
              <a:rPr lang="en-US" sz="1500" b="1" dirty="0"/>
              <a:t>1983</a:t>
            </a:r>
            <a:r>
              <a:rPr lang="en-US" sz="1500" dirty="0"/>
              <a:t>), Banking and Finance in the Arab Middle East, St Martin's Press, New York.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33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/>
              <a:t>Исламский банкинг – молодое явление?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444500" algn="just">
              <a:buNone/>
            </a:pPr>
            <a:r>
              <a:rPr lang="ru-RU" sz="2800" dirty="0"/>
              <a:t>В случае с русскоязычной аудиторией знакомство с теорией исламских финансов произошло еще </a:t>
            </a:r>
            <a:r>
              <a:rPr lang="ru-RU" sz="2800" dirty="0" smtClean="0"/>
              <a:t>позже.</a:t>
            </a:r>
          </a:p>
          <a:p>
            <a:pPr marL="0" indent="444500" algn="just">
              <a:buNone/>
            </a:pPr>
            <a:endParaRPr lang="ru-RU" sz="2800" dirty="0" smtClean="0"/>
          </a:p>
          <a:p>
            <a:pPr marL="514350" indent="-514350" algn="just">
              <a:buAutoNum type="arabicPeriod"/>
            </a:pPr>
            <a:r>
              <a:rPr lang="ru-RU" sz="1600" dirty="0" smtClean="0"/>
              <a:t>Журавлев </a:t>
            </a:r>
            <a:r>
              <a:rPr lang="ru-RU" sz="1600" dirty="0"/>
              <a:t>А.Ю. Теория и практика исламского банковского дела. – М.: Институт востоковедения РАН, </a:t>
            </a:r>
            <a:r>
              <a:rPr lang="ru-RU" sz="1600" dirty="0" smtClean="0"/>
              <a:t>2002.</a:t>
            </a:r>
          </a:p>
          <a:p>
            <a:pPr marL="514350" indent="-514350" algn="just">
              <a:buAutoNum type="arabicPeriod"/>
            </a:pPr>
            <a:r>
              <a:rPr lang="ru-RU" sz="1600" dirty="0" smtClean="0"/>
              <a:t>Павлов </a:t>
            </a:r>
            <a:r>
              <a:rPr lang="ru-RU" sz="1600" dirty="0"/>
              <a:t>В.В. Исламские банки в современном мире (80–90 гг.). – М.: ИД XXI век – Согласие, 2000. – 102 с</a:t>
            </a:r>
            <a:r>
              <a:rPr lang="ru-RU" sz="1600" dirty="0" smtClean="0"/>
              <a:t>.</a:t>
            </a:r>
            <a:endParaRPr lang="ru-RU" sz="1600" dirty="0" smtClean="0"/>
          </a:p>
          <a:p>
            <a:pPr marL="514350" indent="-514350" algn="just">
              <a:buAutoNum type="arabicPeriod"/>
            </a:pPr>
            <a:endParaRPr lang="ru-RU" sz="1600" dirty="0"/>
          </a:p>
          <a:p>
            <a:pPr marL="0" indent="444500" algn="just">
              <a:buNone/>
            </a:pPr>
            <a:r>
              <a:rPr lang="ru-RU" sz="2800" dirty="0"/>
              <a:t>На практике малочисленные исламские финансовые институты в России заработали с 2010-х гг., и можно сказать, что на сегодняшний день сформировалась определенная база практически применимых инструментов исламского финансирования.</a:t>
            </a:r>
          </a:p>
          <a:p>
            <a:pPr marL="0" indent="0" algn="just">
              <a:buNone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273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Обсуждение темы исламского банкинга в России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По </a:t>
            </a:r>
            <a:r>
              <a:rPr lang="ru-RU" dirty="0"/>
              <a:t>настоящее время среди отечественных теоретиков и практиков исламского банкинга ведутся дискуссии о наиболее приемлемых вариантах его развития в российском финансовом </a:t>
            </a:r>
            <a:r>
              <a:rPr lang="ru-RU" dirty="0" smtClean="0"/>
              <a:t>секторе </a:t>
            </a:r>
            <a:r>
              <a:rPr lang="ru-RU" sz="1800" dirty="0" smtClean="0"/>
              <a:t>(в </a:t>
            </a:r>
            <a:r>
              <a:rPr lang="ru-RU" sz="1800" dirty="0"/>
              <a:t>том числе в составе Рабочей группы Банка России по партнерскому банкингу, Экспертного совета по законодательству в сфере партнерской экономики при Комитете Государственной Думы РФ по экономической политике, промышленности, инновационному развитию и предпринимательству, Российской ассоциации экспертов по исламскому финансированию (РАЭИФ), и </a:t>
            </a:r>
            <a:r>
              <a:rPr lang="ru-RU" sz="1800" dirty="0" smtClean="0"/>
              <a:t>др.).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dirty="0" smtClean="0"/>
              <a:t>	</a:t>
            </a:r>
            <a:r>
              <a:rPr lang="ru-RU" dirty="0" smtClean="0"/>
              <a:t>Многолетнее </a:t>
            </a:r>
            <a:r>
              <a:rPr lang="ru-RU" dirty="0"/>
              <a:t>обсуждение данной темы пока не дало ответов по ряду принципиальных моментов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8DBAD-25BE-4ED3-81F6-AB2E4535E78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103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/>
              <a:t>Адаптация международных </a:t>
            </a:r>
            <a:r>
              <a:rPr lang="ru-RU" sz="2400" b="1" dirty="0"/>
              <a:t>стандартов финансовой </a:t>
            </a:r>
            <a:r>
              <a:rPr lang="ru-RU" sz="2400" b="1" dirty="0" smtClean="0"/>
              <a:t>деятельности в России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Так</a:t>
            </a:r>
            <a:r>
              <a:rPr lang="ru-RU" dirty="0"/>
              <a:t>, серьезным вопросом финансового сектора РФ остается проблема адаптации и имплементации международных стандартов финансовой деятельности: стандарты разрабатываются на наднациональном уровне, с разной степенью успешности применяются на национальных уровнях, но Россия часто остается в стороне, или серьезно запаздывает в деле применения на практике международных стандартов учета и финансовой </a:t>
            </a:r>
            <a:r>
              <a:rPr lang="ru-RU" dirty="0" smtClean="0"/>
              <a:t>деятельности.</a:t>
            </a:r>
          </a:p>
          <a:p>
            <a:pPr marL="0" indent="0" algn="just">
              <a:buNone/>
            </a:pPr>
            <a:r>
              <a:rPr lang="ru-RU" dirty="0" smtClean="0"/>
              <a:t>	Важнейшее </a:t>
            </a:r>
            <a:r>
              <a:rPr lang="ru-RU" dirty="0"/>
              <a:t>преимущество стандартов – возможность унификации правил осуществления финансовой </a:t>
            </a:r>
            <a:r>
              <a:rPr lang="ru-RU" dirty="0" smtClean="0"/>
              <a:t>деятельности.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dirty="0" smtClean="0"/>
              <a:t>В </a:t>
            </a:r>
            <a:r>
              <a:rPr lang="ru-RU" dirty="0"/>
              <a:t>исламском банкинге таковыми являются международные стандарты Организации бухгалтерского учета и аудита исламских финансовых учреждений (</a:t>
            </a:r>
            <a:r>
              <a:rPr lang="ru-RU" dirty="0" err="1"/>
              <a:t>Accounting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Auditing</a:t>
            </a:r>
            <a:r>
              <a:rPr lang="ru-RU" dirty="0"/>
              <a:t> </a:t>
            </a:r>
            <a:r>
              <a:rPr lang="ru-RU" dirty="0" err="1"/>
              <a:t>Organization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 </a:t>
            </a:r>
            <a:r>
              <a:rPr lang="ru-RU" dirty="0" err="1"/>
              <a:t>Islamic</a:t>
            </a:r>
            <a:r>
              <a:rPr lang="ru-RU" dirty="0"/>
              <a:t> </a:t>
            </a:r>
            <a:r>
              <a:rPr lang="ru-RU" dirty="0" err="1"/>
              <a:t>Financial</a:t>
            </a:r>
            <a:r>
              <a:rPr lang="ru-RU" dirty="0"/>
              <a:t> </a:t>
            </a:r>
            <a:r>
              <a:rPr lang="ru-RU" dirty="0" err="1"/>
              <a:t>Institutions</a:t>
            </a:r>
            <a:r>
              <a:rPr lang="ru-RU" dirty="0"/>
              <a:t>, AAOIFI), Совета по исламским финансовым услугам (</a:t>
            </a:r>
            <a:r>
              <a:rPr lang="ru-RU" dirty="0" err="1"/>
              <a:t>The</a:t>
            </a:r>
            <a:r>
              <a:rPr lang="ru-RU" dirty="0"/>
              <a:t> </a:t>
            </a:r>
            <a:r>
              <a:rPr lang="ru-RU" dirty="0" err="1"/>
              <a:t>Islamic</a:t>
            </a:r>
            <a:r>
              <a:rPr lang="ru-RU" dirty="0"/>
              <a:t> </a:t>
            </a:r>
            <a:r>
              <a:rPr lang="ru-RU" dirty="0" err="1"/>
              <a:t>Financial</a:t>
            </a:r>
            <a:r>
              <a:rPr lang="ru-RU" dirty="0"/>
              <a:t> </a:t>
            </a:r>
            <a:r>
              <a:rPr lang="ru-RU" dirty="0" err="1"/>
              <a:t>Services</a:t>
            </a:r>
            <a:r>
              <a:rPr lang="ru-RU" dirty="0"/>
              <a:t> </a:t>
            </a:r>
            <a:r>
              <a:rPr lang="ru-RU" dirty="0" err="1"/>
              <a:t>Board</a:t>
            </a:r>
            <a:r>
              <a:rPr lang="ru-RU" dirty="0"/>
              <a:t>, IFSB) и другие.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57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В качестве промежуточного вывода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В качестве промежуточного вывода можно заметить, что успешность реализации </a:t>
            </a:r>
            <a:r>
              <a:rPr lang="ru-RU" dirty="0" smtClean="0"/>
              <a:t>исламского банкинга </a:t>
            </a:r>
            <a:r>
              <a:rPr lang="ru-RU" dirty="0"/>
              <a:t>на практике в немалой степени связана с возможностями применения соответствующих международных стандартов, пресловутыми «трудностями перевода» и проблемой адекватной терминологии.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37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Продолжение </a:t>
            </a:r>
            <a:r>
              <a:rPr lang="ru-RU" dirty="0" smtClean="0"/>
              <a:t>доклада без </a:t>
            </a:r>
            <a:r>
              <a:rPr lang="ru-RU" dirty="0"/>
              <a:t>слайдов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Продолжение без слайдов (5 минут)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571F-FE3C-4420-A28E-CB03AE49D98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367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9906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ИНЭФБ БашГУ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CB0C58-A3B2-458E-B6E5-6B8F5602935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6228184" y="6021288"/>
            <a:ext cx="2664296" cy="5284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(с) Ишмухаметов Н.С.,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2018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(с) БашГУ,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2018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076" name="Picture 4" descr="Картинки по запросу памятник салавату юлаев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1439572"/>
            <a:ext cx="6264696" cy="41748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81626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1040</TotalTime>
  <Words>537</Words>
  <Application>Microsoft Office PowerPoint</Application>
  <PresentationFormat>Экран (4:3)</PresentationFormat>
  <Paragraphs>62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Ясность</vt:lpstr>
      <vt:lpstr>SECTION REPORT СЕКЦИОННЫЙ ДОКЛАД</vt:lpstr>
      <vt:lpstr>Исламский банкинг – часть более широкого понятия «исламские финансы»</vt:lpstr>
      <vt:lpstr>Исламский банкинг – партнерский банкинг</vt:lpstr>
      <vt:lpstr>Исламский банкинг – молодое явление?</vt:lpstr>
      <vt:lpstr>Исламский банкинг – молодое явление?</vt:lpstr>
      <vt:lpstr>Обсуждение темы исламского банкинга в России</vt:lpstr>
      <vt:lpstr>Адаптация международных стандартов финансовой деятельности в России</vt:lpstr>
      <vt:lpstr>В качестве промежуточного вывода</vt:lpstr>
      <vt:lpstr>Продолжение доклада без слайдов </vt:lpstr>
      <vt:lpstr>Спасибо за внимание!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исламских финансов</dc:title>
  <dc:creator>Nail Ishmukhametov</dc:creator>
  <cp:lastModifiedBy>Наиль С.</cp:lastModifiedBy>
  <cp:revision>79</cp:revision>
  <dcterms:created xsi:type="dcterms:W3CDTF">2015-10-23T21:06:20Z</dcterms:created>
  <dcterms:modified xsi:type="dcterms:W3CDTF">2018-10-31T11:13:07Z</dcterms:modified>
</cp:coreProperties>
</file>